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1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EBB"/>
    <a:srgbClr val="472755"/>
    <a:srgbClr val="E64653"/>
    <a:srgbClr val="FFFFFF"/>
    <a:srgbClr val="FDCA26"/>
    <a:srgbClr val="8F3E85"/>
    <a:srgbClr val="51B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96B63-9A69-4F43-BF78-4F9610E74C8E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5FF7-0CBE-4FEA-A6A1-7682D72EA3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49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7F542-09D6-4C15-B474-2233896D1CB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56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8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5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8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2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8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2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0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0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>
            <a:extLst>
              <a:ext uri="{FF2B5EF4-FFF2-40B4-BE49-F238E27FC236}">
                <a16:creationId xmlns:a16="http://schemas.microsoft.com/office/drawing/2014/main" id="{B92DD711-4476-4F20-9869-0EB8C87F16A0}"/>
              </a:ext>
            </a:extLst>
          </p:cNvPr>
          <p:cNvSpPr/>
          <p:nvPr/>
        </p:nvSpPr>
        <p:spPr>
          <a:xfrm>
            <a:off x="-13543" y="5706950"/>
            <a:ext cx="9155164" cy="819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378" y="3677804"/>
            <a:ext cx="9144000" cy="73697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-2379" y="2348880"/>
            <a:ext cx="914400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49559" r="38443" b="38580"/>
          <a:stretch/>
        </p:blipFill>
        <p:spPr bwMode="auto">
          <a:xfrm>
            <a:off x="5226486" y="2363424"/>
            <a:ext cx="3963635" cy="101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4043" y="4165049"/>
            <a:ext cx="9216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472755"/>
                </a:solidFill>
              </a:rPr>
              <a:t>central </a:t>
            </a:r>
            <a:r>
              <a:rPr lang="en-US" sz="700" b="1" dirty="0" err="1">
                <a:solidFill>
                  <a:srgbClr val="472755"/>
                </a:solidFill>
              </a:rPr>
              <a:t>organisers</a:t>
            </a:r>
            <a:endParaRPr lang="el-GR" sz="700" b="1" dirty="0">
              <a:solidFill>
                <a:srgbClr val="F3DEB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4165291"/>
            <a:ext cx="1345376" cy="199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472755"/>
                </a:solidFill>
              </a:rPr>
              <a:t>local </a:t>
            </a:r>
            <a:r>
              <a:rPr lang="en-US" sz="700" b="1" dirty="0" err="1">
                <a:solidFill>
                  <a:srgbClr val="472755"/>
                </a:solidFill>
              </a:rPr>
              <a:t>organiser</a:t>
            </a:r>
            <a:r>
              <a:rPr lang="en-US" sz="700" b="1" dirty="0">
                <a:solidFill>
                  <a:srgbClr val="472755"/>
                </a:solidFill>
              </a:rPr>
              <a:t> Greece</a:t>
            </a:r>
            <a:endParaRPr lang="el-GR" sz="700" b="1" dirty="0">
              <a:solidFill>
                <a:srgbClr val="472755"/>
              </a:solidFill>
            </a:endParaRPr>
          </a:p>
        </p:txBody>
      </p:sp>
      <p:pic>
        <p:nvPicPr>
          <p:cNvPr id="12" name="Picture 10" descr="C:\Users\p.megagianni\Dropbox (Corallia)\si-Cluster\012793-si-Cluster-All\03.Approved-Public-Material-(ReadOnly)\si-Cluster-Logo\rgb-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47" y="3872657"/>
            <a:ext cx="668922" cy="4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.megagianni\Dropbox (Corallia)\11.Operations-Running\01.ACTINSPACE\actinspace-2018\Astronaut-AIS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380" y="121120"/>
            <a:ext cx="5668509" cy="56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64" y="3818564"/>
            <a:ext cx="565739" cy="5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Users\p.megagianni\Dropbox (Corallia)\11.Operations-Running\01.ACTINSPACE\actinspace-2018\03.Branding\logos\organizers\ESA_s2_logo_solid_ESA Dark Blue_screen_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66" y="3884084"/>
            <a:ext cx="682885" cy="4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p.megagianni\Dropbox (Corallia)\11.Operations-Running\01.ACTINSPACE\actinspace-2018\03.Branding\logos\organizers\cnes 201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86" y="3789945"/>
            <a:ext cx="547768" cy="5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AD6C91-DC93-4527-95F9-5BEED6634E3D}"/>
              </a:ext>
            </a:extLst>
          </p:cNvPr>
          <p:cNvSpPr txBox="1"/>
          <p:nvPr/>
        </p:nvSpPr>
        <p:spPr>
          <a:xfrm>
            <a:off x="179512" y="5834809"/>
            <a:ext cx="15841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472755"/>
                </a:solidFill>
              </a:rPr>
              <a:t>Local Sponsors/Supporters:</a:t>
            </a:r>
            <a:endParaRPr lang="el-GR" sz="700" b="1" dirty="0">
              <a:solidFill>
                <a:srgbClr val="F3DEBB"/>
              </a:solidFill>
            </a:endParaRP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14FF6378-040B-4364-B703-EFF7F9E76D19}"/>
              </a:ext>
            </a:extLst>
          </p:cNvPr>
          <p:cNvGrpSpPr/>
          <p:nvPr/>
        </p:nvGrpSpPr>
        <p:grpSpPr>
          <a:xfrm>
            <a:off x="1493875" y="5785156"/>
            <a:ext cx="3391009" cy="355320"/>
            <a:chOff x="5443748" y="4640106"/>
            <a:chExt cx="3391009" cy="355320"/>
          </a:xfrm>
        </p:grpSpPr>
        <p:pic>
          <p:nvPicPr>
            <p:cNvPr id="19" name="Picture 1" descr="Αποτέλεσμα εικόνας για ntua">
              <a:extLst>
                <a:ext uri="{FF2B5EF4-FFF2-40B4-BE49-F238E27FC236}">
                  <a16:creationId xmlns:a16="http://schemas.microsoft.com/office/drawing/2014/main" id="{FB6628F3-A16A-4977-98A2-AD001E1FF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748" y="4685781"/>
              <a:ext cx="206984" cy="20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Picture1">
              <a:extLst>
                <a:ext uri="{FF2B5EF4-FFF2-40B4-BE49-F238E27FC236}">
                  <a16:creationId xmlns:a16="http://schemas.microsoft.com/office/drawing/2014/main" id="{55980D87-1AB8-4C9B-9E64-D06E11094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69" y="4723138"/>
              <a:ext cx="652432" cy="237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 descr="index">
              <a:extLst>
                <a:ext uri="{FF2B5EF4-FFF2-40B4-BE49-F238E27FC236}">
                  <a16:creationId xmlns:a16="http://schemas.microsoft.com/office/drawing/2014/main" id="{A502D620-2078-4E2E-9A78-2773E81CD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801" y="4702441"/>
              <a:ext cx="431018" cy="199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index-academy">
              <a:extLst>
                <a:ext uri="{FF2B5EF4-FFF2-40B4-BE49-F238E27FC236}">
                  <a16:creationId xmlns:a16="http://schemas.microsoft.com/office/drawing/2014/main" id="{25EC94C9-8B36-4D94-91D4-EADE56484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825" y="4713593"/>
              <a:ext cx="420354" cy="21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A926814-0C6D-40E5-98F9-0BD4F0CAA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610" y="4702300"/>
              <a:ext cx="441386" cy="216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0628F43F-4956-4954-B787-D46397F3B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321" y="4723138"/>
              <a:ext cx="396256" cy="18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Σχετική εικόνα">
              <a:extLst>
                <a:ext uri="{FF2B5EF4-FFF2-40B4-BE49-F238E27FC236}">
                  <a16:creationId xmlns:a16="http://schemas.microsoft.com/office/drawing/2014/main" id="{BD48D3AD-B917-4A9C-B181-8DF2EDC33B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085"/>
            <a:stretch/>
          </p:blipFill>
          <p:spPr bwMode="auto">
            <a:xfrm>
              <a:off x="8312168" y="4669806"/>
              <a:ext cx="522589" cy="29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65722FDC-4D95-4A70-9537-C81167216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858" y="4640106"/>
              <a:ext cx="502822" cy="35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714782-2D1E-41E3-9362-580C8C21F6F5}"/>
              </a:ext>
            </a:extLst>
          </p:cNvPr>
          <p:cNvSpPr txBox="1"/>
          <p:nvPr/>
        </p:nvSpPr>
        <p:spPr>
          <a:xfrm>
            <a:off x="-295357" y="6209850"/>
            <a:ext cx="20162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472755"/>
                </a:solidFill>
              </a:rPr>
              <a:t>                        International Sponsors:</a:t>
            </a:r>
            <a:endParaRPr lang="el-GR" sz="700" b="1" dirty="0">
              <a:solidFill>
                <a:srgbClr val="F3DEBB"/>
              </a:solidFill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C78345A8-B84B-4888-9B2F-26EA4EBB47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80" y="6092916"/>
            <a:ext cx="5688632" cy="43392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1FBFB0-F091-40FE-80F3-44ECEB9106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8162" y="5839853"/>
            <a:ext cx="356094" cy="2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3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p.megagianni\Dropbox (Corallia)\11.Operations-Running\01.ACTINSPACE\actinspace-2018\logos\ActInSpace\LOGO AIS officiel - magenta-Vertic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28" y="0"/>
            <a:ext cx="171232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.megagianni\Dropbox (Corallia)\11.Operations-Running\01.ACTINSPACE\actinspace-2018\Astronaut-AIS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49" y="429309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090" y="1129348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72755"/>
                </a:solidFill>
              </a:rPr>
              <a:t>an international innovation contest </a:t>
            </a:r>
            <a:br>
              <a:rPr lang="en-US" dirty="0">
                <a:solidFill>
                  <a:srgbClr val="472755"/>
                </a:solidFill>
              </a:rPr>
            </a:br>
            <a:r>
              <a:rPr lang="en-US" sz="3200" dirty="0" err="1">
                <a:solidFill>
                  <a:srgbClr val="472755"/>
                </a:solidFill>
              </a:rPr>
              <a:t>organised</a:t>
            </a:r>
            <a:r>
              <a:rPr lang="en-US" sz="3200" dirty="0">
                <a:solidFill>
                  <a:srgbClr val="472755"/>
                </a:solidFill>
              </a:rPr>
              <a:t> by</a:t>
            </a:r>
            <a:endParaRPr lang="el-GR" sz="3200" dirty="0">
              <a:solidFill>
                <a:srgbClr val="472755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74412" y="2252878"/>
            <a:ext cx="1912176" cy="1912176"/>
          </a:xfrm>
          <a:prstGeom prst="ellipse">
            <a:avLst/>
          </a:prstGeom>
          <a:solidFill>
            <a:schemeClr val="bg1"/>
          </a:solidFill>
          <a:ln w="1143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C:\Users\p.megagianni\Dropbox (Corallia)\11.Operations-Running\01.ACTINSPACE\actinspace-2018\03.Branding\logos\organizers\cnes 20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78" y="2420888"/>
            <a:ext cx="1324101" cy="140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4716016" y="2290946"/>
            <a:ext cx="1912176" cy="1912176"/>
          </a:xfrm>
          <a:prstGeom prst="ellipse">
            <a:avLst/>
          </a:prstGeom>
          <a:solidFill>
            <a:schemeClr val="bg1"/>
          </a:solidFill>
          <a:ln w="1143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6876256" y="2308912"/>
            <a:ext cx="1912176" cy="1912176"/>
          </a:xfrm>
          <a:prstGeom prst="ellipse">
            <a:avLst/>
          </a:prstGeom>
          <a:solidFill>
            <a:schemeClr val="bg1"/>
          </a:solidFill>
          <a:ln w="1143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 descr="C:\Users\p.megagianni\Dropbox (Corallia)\11.Operations-Running\01.ACTINSPACE\actinspace-2018\03.Branding\logos\organizers\ESA_s2_logo_solid_ESA Dark Blue_screen_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24" y="2774318"/>
            <a:ext cx="1440160" cy="9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81" y="2587858"/>
            <a:ext cx="1529125" cy="15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464192" y="5326640"/>
            <a:ext cx="1132144" cy="1132144"/>
          </a:xfrm>
          <a:prstGeom prst="ellipse">
            <a:avLst/>
          </a:prstGeom>
          <a:solidFill>
            <a:srgbClr val="472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800" dirty="0"/>
          </a:p>
        </p:txBody>
      </p:sp>
      <p:sp>
        <p:nvSpPr>
          <p:cNvPr id="22" name="Oval 21"/>
          <p:cNvSpPr/>
          <p:nvPr/>
        </p:nvSpPr>
        <p:spPr>
          <a:xfrm>
            <a:off x="4788024" y="4478564"/>
            <a:ext cx="1912176" cy="1912176"/>
          </a:xfrm>
          <a:prstGeom prst="ellipse">
            <a:avLst/>
          </a:prstGeom>
          <a:solidFill>
            <a:schemeClr val="bg1"/>
          </a:solidFill>
          <a:ln w="1143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6522561" y="5500297"/>
            <a:ext cx="10136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3DEBB"/>
                </a:solidFill>
              </a:rPr>
              <a:t>local </a:t>
            </a:r>
            <a:r>
              <a:rPr lang="en-US" sz="1500" dirty="0" err="1">
                <a:solidFill>
                  <a:srgbClr val="F3DEBB"/>
                </a:solidFill>
              </a:rPr>
              <a:t>organiser</a:t>
            </a:r>
            <a:r>
              <a:rPr lang="en-US" sz="1500" dirty="0">
                <a:solidFill>
                  <a:srgbClr val="F3DEBB"/>
                </a:solidFill>
              </a:rPr>
              <a:t> </a:t>
            </a:r>
            <a:br>
              <a:rPr lang="en-US" sz="1500" dirty="0">
                <a:solidFill>
                  <a:srgbClr val="F3DEBB"/>
                </a:solidFill>
              </a:rPr>
            </a:br>
            <a:r>
              <a:rPr lang="en-US" sz="1500" dirty="0">
                <a:solidFill>
                  <a:srgbClr val="F3DEBB"/>
                </a:solidFill>
              </a:rPr>
              <a:t>Greece</a:t>
            </a:r>
            <a:endParaRPr lang="el-GR" sz="1500" dirty="0">
              <a:solidFill>
                <a:srgbClr val="F3DEBB"/>
              </a:solidFill>
            </a:endParaRPr>
          </a:p>
        </p:txBody>
      </p:sp>
      <p:pic>
        <p:nvPicPr>
          <p:cNvPr id="1029" name="Picture 5" descr="C:\Users\p.megagianni\Dropbox (Corallia)\si-Cluster\012793-si-Cluster-All\03.Approved-Public-Material-(ReadOnly)\si-Cluster-Logo\rgb-mai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6" y="4917489"/>
            <a:ext cx="1564307" cy="103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1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27222" r="23801" b="9477"/>
          <a:stretch/>
        </p:blipFill>
        <p:spPr bwMode="auto">
          <a:xfrm>
            <a:off x="1534265" y="2056796"/>
            <a:ext cx="7276500" cy="490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ardrop 1"/>
          <p:cNvSpPr/>
          <p:nvPr/>
        </p:nvSpPr>
        <p:spPr>
          <a:xfrm rot="8006761">
            <a:off x="5120497" y="4008642"/>
            <a:ext cx="576768" cy="568907"/>
          </a:xfrm>
          <a:prstGeom prst="teardrop">
            <a:avLst/>
          </a:prstGeom>
          <a:solidFill>
            <a:srgbClr val="FDC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6" descr="C:\Users\p.megagianni\Dropbox (Corallia)\11.Operations-Running\01.ACTINSPACE\actinspace-2018\logos\ActInSpace\LOGO AIS officiel - magenta-Vertic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28" y="0"/>
            <a:ext cx="171232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.megagianni\Dropbox (Corallia)\11.Operations-Running\01.ACTINSPACE\actinspace-2018\Astronaut-AIS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49" y="429309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753" y="105273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72755"/>
                </a:solidFill>
              </a:rPr>
              <a:t>and held simultaneously at </a:t>
            </a:r>
            <a:r>
              <a:rPr lang="en-US" sz="3200" dirty="0">
                <a:solidFill>
                  <a:srgbClr val="472755"/>
                </a:solidFill>
              </a:rPr>
              <a:t>70 places </a:t>
            </a:r>
            <a:r>
              <a:rPr lang="en-US" dirty="0">
                <a:solidFill>
                  <a:srgbClr val="472755"/>
                </a:solidFill>
              </a:rPr>
              <a:t>worldwide</a:t>
            </a:r>
            <a:endParaRPr lang="el-GR" dirty="0">
              <a:solidFill>
                <a:srgbClr val="47275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2856" y="4067071"/>
            <a:ext cx="452050" cy="452050"/>
          </a:xfrm>
          <a:prstGeom prst="ellipse">
            <a:avLst/>
          </a:prstGeom>
          <a:solidFill>
            <a:srgbClr val="F3D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" name="Picture 10" descr="C:\Users\p.megagianni\Dropbox (Corallia)\si-Cluster\012793-si-Cluster-All\03.Approved-Public-Material-(ReadOnly)\si-Cluster-Logo\rgb-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24" y="4168385"/>
            <a:ext cx="376714" cy="24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8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288" y="1749"/>
            <a:ext cx="4040249" cy="6858000"/>
          </a:xfrm>
          <a:prstGeom prst="rect">
            <a:avLst/>
          </a:prstGeom>
          <a:solidFill>
            <a:srgbClr val="472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3" descr="C:\Users\p.megagianni\Dropbox (Corallia)\11.Operations-Running\01.ACTINSPACE\actinspace-2018\03.Branding\logos\ActInSpace\LOGO AIS officiel -magenta-Horizont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" y="1412777"/>
            <a:ext cx="4280892" cy="213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67082" y="90946"/>
            <a:ext cx="376918" cy="6866446"/>
          </a:xfrm>
          <a:prstGeom prst="rect">
            <a:avLst/>
          </a:prstGeom>
          <a:solidFill>
            <a:srgbClr val="E64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4794377" y="908720"/>
            <a:ext cx="3699290" cy="3168352"/>
          </a:xfrm>
          <a:prstGeom prst="round2DiagRect">
            <a:avLst/>
          </a:prstGeom>
          <a:solidFill>
            <a:srgbClr val="472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16803" y="3140968"/>
            <a:ext cx="332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uFill>
                  <a:solidFill>
                    <a:srgbClr val="E64653"/>
                  </a:solidFill>
                </a:uFill>
              </a:rPr>
              <a:t>2016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3712" y="411495"/>
            <a:ext cx="359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E64653"/>
                </a:solidFill>
              </a:rPr>
              <a:t>IN GREECE</a:t>
            </a:r>
            <a:endParaRPr lang="el-GR" sz="1500" dirty="0">
              <a:solidFill>
                <a:srgbClr val="E6465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0814" y="1052736"/>
            <a:ext cx="34272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64653"/>
                </a:solidFill>
              </a:rPr>
              <a:t>●</a:t>
            </a:r>
            <a:r>
              <a:rPr lang="el-GR" sz="2000" dirty="0">
                <a:solidFill>
                  <a:srgbClr val="FDCA26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40 </a:t>
            </a:r>
            <a:r>
              <a:rPr lang="en-US" sz="1500" dirty="0">
                <a:solidFill>
                  <a:schemeClr val="bg1"/>
                </a:solidFill>
              </a:rPr>
              <a:t>volunteers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rgbClr val="E64653"/>
                </a:solidFill>
              </a:rPr>
              <a:t>●</a:t>
            </a:r>
            <a:r>
              <a:rPr lang="el-GR" sz="2000" dirty="0">
                <a:solidFill>
                  <a:srgbClr val="FDCA26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14</a:t>
            </a:r>
            <a:r>
              <a:rPr lang="en-US" sz="1500" dirty="0">
                <a:solidFill>
                  <a:schemeClr val="bg1"/>
                </a:solidFill>
              </a:rPr>
              <a:t> sponsors</a:t>
            </a:r>
            <a:r>
              <a:rPr lang="el-GR" sz="1500" dirty="0">
                <a:solidFill>
                  <a:schemeClr val="bg1"/>
                </a:solidFill>
              </a:rPr>
              <a:t>/ </a:t>
            </a:r>
            <a:r>
              <a:rPr lang="en-US" sz="1500" dirty="0">
                <a:solidFill>
                  <a:schemeClr val="bg1"/>
                </a:solidFill>
              </a:rPr>
              <a:t>supporters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64653"/>
                </a:solidFill>
              </a:rPr>
              <a:t>●</a:t>
            </a:r>
            <a:r>
              <a:rPr lang="el-GR" sz="2000" dirty="0">
                <a:solidFill>
                  <a:srgbClr val="FDCA26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12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mentors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64653"/>
                </a:solidFill>
              </a:rPr>
              <a:t>●</a:t>
            </a:r>
            <a:r>
              <a:rPr lang="el-GR" sz="2000" dirty="0">
                <a:solidFill>
                  <a:srgbClr val="FDCA26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115</a:t>
            </a:r>
            <a:r>
              <a:rPr lang="en-US" sz="1500" dirty="0">
                <a:solidFill>
                  <a:schemeClr val="bg1"/>
                </a:solidFill>
              </a:rPr>
              <a:t> applications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64653"/>
                </a:solidFill>
              </a:rPr>
              <a:t>●</a:t>
            </a:r>
            <a:r>
              <a:rPr lang="el-GR" sz="2000" dirty="0">
                <a:solidFill>
                  <a:srgbClr val="FDCA26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3.5/4 </a:t>
            </a:r>
            <a:r>
              <a:rPr lang="en-US" sz="1500" dirty="0">
                <a:solidFill>
                  <a:schemeClr val="bg1"/>
                </a:solidFill>
              </a:rPr>
              <a:t>participants’ satisfaction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64653"/>
                </a:solidFill>
              </a:rPr>
              <a:t>●</a:t>
            </a:r>
            <a:r>
              <a:rPr lang="el-GR" sz="2000" dirty="0">
                <a:solidFill>
                  <a:srgbClr val="FDCA26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&gt;100 </a:t>
            </a:r>
            <a:r>
              <a:rPr lang="en-US" sz="1500" dirty="0">
                <a:solidFill>
                  <a:schemeClr val="bg1"/>
                </a:solidFill>
              </a:rPr>
              <a:t>press clippings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0813" y="6565612"/>
            <a:ext cx="3366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472755"/>
                </a:solidFill>
                <a:latin typeface="+mj-lt"/>
              </a:rPr>
              <a:t>https://www.youtube.com/watch?v=HOeZ1dSDugo</a:t>
            </a:r>
            <a:endParaRPr lang="el-GR" sz="1100" dirty="0">
              <a:solidFill>
                <a:srgbClr val="472755"/>
              </a:solidFill>
              <a:latin typeface="+mj-lt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 flipH="1">
            <a:off x="4794377" y="4780736"/>
            <a:ext cx="3699290" cy="1672600"/>
          </a:xfrm>
          <a:prstGeom prst="round2DiagRect">
            <a:avLst/>
          </a:prstGeom>
          <a:solidFill>
            <a:srgbClr val="472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4883712" y="4283804"/>
            <a:ext cx="359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64653"/>
                </a:solidFill>
              </a:rPr>
              <a:t>INTERNATIONALLY</a:t>
            </a:r>
            <a:endParaRPr lang="el-GR" b="1" dirty="0">
              <a:solidFill>
                <a:srgbClr val="E6465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0814" y="4904000"/>
            <a:ext cx="3427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DCA26"/>
                </a:solidFill>
              </a:rPr>
              <a:t>●</a:t>
            </a:r>
            <a:r>
              <a:rPr lang="el-GR" sz="2000" dirty="0">
                <a:solidFill>
                  <a:srgbClr val="FDCA26"/>
                </a:solidFill>
              </a:rPr>
              <a:t>  </a:t>
            </a:r>
            <a:r>
              <a:rPr lang="el-GR" sz="2000" dirty="0">
                <a:solidFill>
                  <a:schemeClr val="bg1"/>
                </a:solidFill>
              </a:rPr>
              <a:t>896 </a:t>
            </a:r>
            <a:r>
              <a:rPr lang="en-US" sz="1500" dirty="0">
                <a:solidFill>
                  <a:schemeClr val="bg1"/>
                </a:solidFill>
              </a:rPr>
              <a:t>applications</a:t>
            </a:r>
            <a:endParaRPr lang="el-GR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DCA26"/>
                </a:solidFill>
              </a:rPr>
              <a:t>●</a:t>
            </a:r>
            <a:r>
              <a:rPr lang="el-GR" sz="2000" dirty="0">
                <a:solidFill>
                  <a:srgbClr val="FDCA26"/>
                </a:solidFill>
              </a:rPr>
              <a:t>  </a:t>
            </a:r>
            <a:r>
              <a:rPr lang="el-GR" sz="2000" dirty="0">
                <a:solidFill>
                  <a:schemeClr val="bg1"/>
                </a:solidFill>
              </a:rPr>
              <a:t>12 </a:t>
            </a:r>
            <a:r>
              <a:rPr lang="en-US" sz="1500" dirty="0">
                <a:solidFill>
                  <a:schemeClr val="bg1"/>
                </a:solidFill>
              </a:rPr>
              <a:t>countries</a:t>
            </a:r>
            <a:endParaRPr lang="el-GR" sz="15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FDCA26"/>
                </a:solidFill>
              </a:rPr>
              <a:t>●</a:t>
            </a:r>
            <a:r>
              <a:rPr lang="el-GR" sz="2000" dirty="0">
                <a:solidFill>
                  <a:srgbClr val="FDCA26"/>
                </a:solidFill>
              </a:rPr>
              <a:t>  </a:t>
            </a:r>
            <a:r>
              <a:rPr lang="el-GR" sz="2000" dirty="0">
                <a:solidFill>
                  <a:prstClr val="white"/>
                </a:solidFill>
              </a:rPr>
              <a:t>24 </a:t>
            </a:r>
            <a:r>
              <a:rPr lang="en-US" sz="1500" dirty="0">
                <a:solidFill>
                  <a:prstClr val="white"/>
                </a:solidFill>
              </a:rPr>
              <a:t>cities</a:t>
            </a:r>
            <a:endParaRPr lang="el-GR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0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304365" y="800733"/>
            <a:ext cx="2736304" cy="2736304"/>
          </a:xfrm>
          <a:prstGeom prst="ellipse">
            <a:avLst/>
          </a:prstGeom>
          <a:solidFill>
            <a:srgbClr val="E64653"/>
          </a:solidFill>
          <a:ln w="1905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5" name="Picture 6" descr="C:\Users\p.megagianni\Dropbox (Corallia)\11.Operations-Running\01.ACTINSPACE\actinspace-2018\logos\ActInSpace\LOGO AIS officiel - magenta-Vertic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28" y="0"/>
            <a:ext cx="171232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174" y="1418609"/>
            <a:ext cx="2777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interested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in joining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AIS Greece</a:t>
            </a:r>
            <a:endParaRPr lang="el-GR" sz="3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1484" y="2060848"/>
            <a:ext cx="4320000" cy="720000"/>
            <a:chOff x="4453913" y="1556792"/>
            <a:chExt cx="4582583" cy="792088"/>
          </a:xfrm>
        </p:grpSpPr>
        <p:sp>
          <p:nvSpPr>
            <p:cNvPr id="2" name="Round Diagonal Corner Rectangle 1"/>
            <p:cNvSpPr/>
            <p:nvPr/>
          </p:nvSpPr>
          <p:spPr>
            <a:xfrm flipH="1">
              <a:off x="4453913" y="1556792"/>
              <a:ext cx="4582583" cy="792088"/>
            </a:xfrm>
            <a:prstGeom prst="round2DiagRect">
              <a:avLst/>
            </a:prstGeom>
            <a:solidFill>
              <a:srgbClr val="E64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7052" y="1660449"/>
              <a:ext cx="2736304" cy="575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as a Sponsor</a:t>
              </a:r>
              <a:endParaRPr lang="el-G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51327" y="3061190"/>
            <a:ext cx="4320000" cy="720000"/>
            <a:chOff x="2699792" y="2708920"/>
            <a:chExt cx="4582583" cy="792088"/>
          </a:xfrm>
          <a:solidFill>
            <a:srgbClr val="472755"/>
          </a:solidFill>
        </p:grpSpPr>
        <p:sp>
          <p:nvSpPr>
            <p:cNvPr id="11" name="Round Diagonal Corner Rectangle 10"/>
            <p:cNvSpPr/>
            <p:nvPr/>
          </p:nvSpPr>
          <p:spPr>
            <a:xfrm flipH="1">
              <a:off x="2699792" y="2708920"/>
              <a:ext cx="4582583" cy="79208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22931" y="2812577"/>
              <a:ext cx="2736304" cy="5756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as a Supporter</a:t>
              </a:r>
              <a:endParaRPr lang="el-G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77555" y="4006796"/>
            <a:ext cx="4320000" cy="720000"/>
            <a:chOff x="4453913" y="3816334"/>
            <a:chExt cx="4582583" cy="792088"/>
          </a:xfrm>
          <a:solidFill>
            <a:srgbClr val="FDCA26"/>
          </a:solidFill>
        </p:grpSpPr>
        <p:sp>
          <p:nvSpPr>
            <p:cNvPr id="13" name="Round Diagonal Corner Rectangle 12"/>
            <p:cNvSpPr/>
            <p:nvPr/>
          </p:nvSpPr>
          <p:spPr>
            <a:xfrm flipH="1">
              <a:off x="4453913" y="3816334"/>
              <a:ext cx="4582583" cy="79208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77052" y="3919991"/>
              <a:ext cx="2736304" cy="5756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as a Mentor</a:t>
              </a:r>
              <a:endParaRPr lang="el-G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81727" y="4952403"/>
            <a:ext cx="4320000" cy="720000"/>
            <a:chOff x="3000597" y="4811827"/>
            <a:chExt cx="4320000" cy="720000"/>
          </a:xfrm>
        </p:grpSpPr>
        <p:sp>
          <p:nvSpPr>
            <p:cNvPr id="16" name="Round Diagonal Corner Rectangle 15"/>
            <p:cNvSpPr/>
            <p:nvPr/>
          </p:nvSpPr>
          <p:spPr>
            <a:xfrm flipH="1">
              <a:off x="3000597" y="4811827"/>
              <a:ext cx="4320000" cy="720000"/>
            </a:xfrm>
            <a:prstGeom prst="round2DiagRect">
              <a:avLst/>
            </a:prstGeom>
            <a:solidFill>
              <a:srgbClr val="51B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66947" y="4921519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as a Participant</a:t>
              </a:r>
              <a:endParaRPr lang="el-G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1484" y="5898009"/>
            <a:ext cx="4320000" cy="720000"/>
            <a:chOff x="4552142" y="6021288"/>
            <a:chExt cx="4320000" cy="720000"/>
          </a:xfrm>
          <a:solidFill>
            <a:srgbClr val="8F3E85"/>
          </a:solidFill>
        </p:grpSpPr>
        <p:sp>
          <p:nvSpPr>
            <p:cNvPr id="18" name="Round Diagonal Corner Rectangle 17"/>
            <p:cNvSpPr/>
            <p:nvPr/>
          </p:nvSpPr>
          <p:spPr>
            <a:xfrm flipH="1">
              <a:off x="4552142" y="6021288"/>
              <a:ext cx="4320000" cy="720000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5281" y="6088900"/>
              <a:ext cx="27363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as a Volunteer</a:t>
              </a:r>
              <a:endParaRPr lang="el-GR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" descr="C:\Users\p.megagianni\Dropbox (Corallia)\11.Operations-Running\01.ACTINSPACE\actinspace-2018\Astronaut-AIS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49" y="429309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33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882780" y="878495"/>
            <a:ext cx="3126569" cy="3126569"/>
          </a:xfrm>
          <a:prstGeom prst="ellipse">
            <a:avLst/>
          </a:prstGeom>
          <a:solidFill>
            <a:srgbClr val="E64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5" name="Picture 6" descr="C:\Users\p.megagianni\Dropbox (Corallia)\11.Operations-Running\01.ACTINSPACE\actinspace-2018\logos\ActInSpace\LOGO AIS officiel - magenta-Vertic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28" y="0"/>
            <a:ext cx="171232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03115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contact the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si-Cluster team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today!</a:t>
            </a:r>
            <a:endParaRPr lang="el-GR" sz="30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24352" y="1844824"/>
            <a:ext cx="4680096" cy="4680096"/>
          </a:xfrm>
          <a:prstGeom prst="ellipse">
            <a:avLst/>
          </a:prstGeom>
          <a:solidFill>
            <a:srgbClr val="472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8156" y="368239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si-Cluster@corallia.org</a:t>
            </a:r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p.megagianni\Dropbox (Corallia)\si-Cluster\012793-si-Cluster-All\03.Approved-Public-Material-(ReadOnly)\si-Cluster-Logo\cmyk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80" y="4999997"/>
            <a:ext cx="1572440" cy="10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p.megagianni\Dropbox (Corallia)\11.Operations-Running\01.ACTINSPACE\actinspace-2018\Astronaut-AIS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49" y="429309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02815" y="622860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472755"/>
                </a:solidFill>
              </a:rPr>
              <a:t>www.si-cluster.gr</a:t>
            </a:r>
            <a:endParaRPr lang="el-GR" sz="1600" dirty="0">
              <a:solidFill>
                <a:srgbClr val="472755"/>
              </a:solidFill>
            </a:endParaRPr>
          </a:p>
          <a:p>
            <a:pPr algn="r"/>
            <a:r>
              <a:rPr lang="en-US" sz="1600" dirty="0">
                <a:solidFill>
                  <a:srgbClr val="472755"/>
                </a:solidFill>
              </a:rPr>
              <a:t>www. actinspace.org</a:t>
            </a:r>
          </a:p>
        </p:txBody>
      </p:sp>
    </p:spTree>
    <p:extLst>
      <p:ext uri="{BB962C8B-B14F-4D97-AF65-F5344CB8AC3E}">
        <p14:creationId xmlns:p14="http://schemas.microsoft.com/office/powerpoint/2010/main" val="3724483769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90</Words>
  <Application>Microsoft Office PowerPoint</Application>
  <PresentationFormat>Προβολή στην οθόνη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Arial</vt:lpstr>
      <vt:lpstr>Calibri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Panagiota Megagianni</dc:creator>
  <cp:lastModifiedBy>Panagiota Megagianni</cp:lastModifiedBy>
  <cp:revision>40</cp:revision>
  <dcterms:created xsi:type="dcterms:W3CDTF">2018-02-12T10:24:13Z</dcterms:created>
  <dcterms:modified xsi:type="dcterms:W3CDTF">2018-05-04T06:54:49Z</dcterms:modified>
</cp:coreProperties>
</file>